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435" r:id="rId3"/>
    <p:sldId id="390" r:id="rId4"/>
    <p:sldId id="258" r:id="rId5"/>
    <p:sldId id="411" r:id="rId6"/>
    <p:sldId id="371" r:id="rId7"/>
    <p:sldId id="437" r:id="rId8"/>
    <p:sldId id="434" r:id="rId9"/>
    <p:sldId id="442" r:id="rId10"/>
    <p:sldId id="413" r:id="rId11"/>
    <p:sldId id="430" r:id="rId12"/>
    <p:sldId id="441" r:id="rId13"/>
    <p:sldId id="418" r:id="rId14"/>
    <p:sldId id="419" r:id="rId15"/>
    <p:sldId id="420" r:id="rId16"/>
    <p:sldId id="421" r:id="rId17"/>
    <p:sldId id="422" r:id="rId18"/>
    <p:sldId id="310" r:id="rId19"/>
  </p:sldIdLst>
  <p:sldSz cx="9144000" cy="6858000" type="screen4x3"/>
  <p:notesSz cx="6888163" cy="10018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ca Mainieri" initials="FM" lastIdx="1" clrIdx="0">
    <p:extLst>
      <p:ext uri="{19B8F6BF-5375-455C-9EA6-DF929625EA0E}">
        <p15:presenceInfo xmlns:p15="http://schemas.microsoft.com/office/powerpoint/2012/main" userId="4a4e86ce1f438c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7" autoAdjust="0"/>
    <p:restoredTop sz="86358" autoAdjust="0"/>
  </p:normalViewPr>
  <p:slideViewPr>
    <p:cSldViewPr>
      <p:cViewPr varScale="1">
        <p:scale>
          <a:sx n="131" d="100"/>
          <a:sy n="131" d="100"/>
        </p:scale>
        <p:origin x="254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5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10" Type="http://schemas.openxmlformats.org/officeDocument/2006/relationships/slide" Target="slides/slide13.xml"/><Relationship Id="rId4" Type="http://schemas.openxmlformats.org/officeDocument/2006/relationships/slide" Target="slides/slide7.xml"/><Relationship Id="rId9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it-IT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293" y="1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it-IT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517777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it-IT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293" y="9517777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135AB20-B308-4E5B-A0C8-9BDAA6DC8319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5700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it-CH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293" y="1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it-CH"/>
          </a:p>
        </p:txBody>
      </p:sp>
      <p:sp>
        <p:nvSpPr>
          <p:cNvPr id="297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2475"/>
            <a:ext cx="5008563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8422" y="4758890"/>
            <a:ext cx="5051320" cy="450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CH"/>
              <a:t>Fare clic per modificare gli stili del testo dello schema</a:t>
            </a:r>
          </a:p>
          <a:p>
            <a:pPr lvl="1"/>
            <a:r>
              <a:rPr lang="it-CH"/>
              <a:t>Secondo livello</a:t>
            </a:r>
          </a:p>
          <a:p>
            <a:pPr lvl="2"/>
            <a:r>
              <a:rPr lang="it-CH"/>
              <a:t>Terzo livello</a:t>
            </a:r>
          </a:p>
          <a:p>
            <a:pPr lvl="3"/>
            <a:r>
              <a:rPr lang="it-CH"/>
              <a:t>Quarto livello</a:t>
            </a:r>
          </a:p>
          <a:p>
            <a:pPr lvl="4"/>
            <a:r>
              <a:rPr lang="it-CH"/>
              <a:t>Quinto livello</a:t>
            </a:r>
          </a:p>
        </p:txBody>
      </p:sp>
      <p:sp>
        <p:nvSpPr>
          <p:cNvPr id="297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17777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it-CH"/>
          </a:p>
        </p:txBody>
      </p:sp>
      <p:sp>
        <p:nvSpPr>
          <p:cNvPr id="297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293" y="9517777"/>
            <a:ext cx="2984871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6" tIns="48292" rIns="96586" bIns="4829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52A94D2-9870-4D48-BEED-359908F5D3FD}" type="slidenum">
              <a:rPr lang="it-CH"/>
              <a:pPr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9224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6BBEE-2EC3-4E2E-84F1-566CF666EE59}" type="slidenum">
              <a:rPr lang="it-CH"/>
              <a:pPr/>
              <a:t>3</a:t>
            </a:fld>
            <a:endParaRPr lang="it-C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016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12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5950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13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73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6BBEE-2EC3-4E2E-84F1-566CF666EE59}" type="slidenum">
              <a:rPr lang="it-CH"/>
              <a:pPr/>
              <a:t>14</a:t>
            </a:fld>
            <a:endParaRPr lang="it-C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2724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6BBEE-2EC3-4E2E-84F1-566CF666EE59}" type="slidenum">
              <a:rPr lang="it-CH"/>
              <a:pPr/>
              <a:t>15</a:t>
            </a:fld>
            <a:endParaRPr lang="it-C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361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6BBEE-2EC3-4E2E-84F1-566CF666EE59}" type="slidenum">
              <a:rPr lang="it-CH"/>
              <a:pPr/>
              <a:t>16</a:t>
            </a:fld>
            <a:endParaRPr lang="it-C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1875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6BBEE-2EC3-4E2E-84F1-566CF666EE59}" type="slidenum">
              <a:rPr lang="it-CH"/>
              <a:pPr/>
              <a:t>17</a:t>
            </a:fld>
            <a:endParaRPr lang="it-C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854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4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5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5452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6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7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832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8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015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9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9594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10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6570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C3D74-8255-452A-9D10-963C4FE005C2}" type="slidenum">
              <a:rPr lang="it-CH"/>
              <a:pPr/>
              <a:t>11</a:t>
            </a:fld>
            <a:endParaRPr lang="it-C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82638"/>
            <a:ext cx="5013325" cy="37607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0017" y="4778022"/>
            <a:ext cx="5054509" cy="44631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CH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5771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it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-841375"/>
            <a:ext cx="7467600" cy="4117975"/>
          </a:xfrm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it-IT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0602B96B-711B-464F-BA90-EA82DC2ADBFD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it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CCC38-FED0-449C-B616-7508BEB27A2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C0CB3-1C81-49DA-A82B-545C81538A8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CE90E01-FB6D-4BCB-AFC1-6BB6E7678AF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B6DFB-7942-4DB0-BEFE-CBF9531AC82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A99CA-0A4D-4FBD-9B96-DEBD98D0CFD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24BB6-CBB6-46F5-A3BD-BCC4015E3F9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3E8D8-3C57-4F26-83B8-B8915766EB4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2F679-4DCB-4EDF-A7D3-E3FD0BEE291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47394-7ECA-488B-A59E-E58695160E5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0BC2B-B642-4034-A39D-D89DCFE6D28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1E1EF-A0D7-4050-BF08-B2E63235716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it-IT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it-IT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244377A7-5706-4A68-AA52-27CFF702F1E6}" type="slidenum">
              <a:rPr lang="it-IT"/>
              <a:pPr/>
              <a:t>‹N›</a:t>
            </a:fld>
            <a:endParaRPr lang="it-IT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it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jpeg"/><Relationship Id="rId7" Type="http://schemas.openxmlformats.org/officeDocument/2006/relationships/image" Target="../media/image15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emf"/><Relationship Id="rId5" Type="http://schemas.openxmlformats.org/officeDocument/2006/relationships/image" Target="../media/image13.jpeg"/><Relationship Id="rId10" Type="http://schemas.openxmlformats.org/officeDocument/2006/relationships/image" Target="../media/image18.emf"/><Relationship Id="rId4" Type="http://schemas.openxmlformats.org/officeDocument/2006/relationships/image" Target="../media/image12.jpeg"/><Relationship Id="rId9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943D678D-A66E-E452-B243-A15D4854E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296605"/>
              </p:ext>
            </p:extLst>
          </p:nvPr>
        </p:nvGraphicFramePr>
        <p:xfrm>
          <a:off x="1524001" y="1397000"/>
          <a:ext cx="6096000" cy="404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415853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309911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52371188"/>
                    </a:ext>
                  </a:extLst>
                </a:gridCol>
              </a:tblGrid>
              <a:tr h="1303020"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756538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159339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52622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5B9833-9FD0-36F9-51A5-67F10096E7C7}"/>
              </a:ext>
            </a:extLst>
          </p:cNvPr>
          <p:cNvSpPr txBox="1"/>
          <p:nvPr/>
        </p:nvSpPr>
        <p:spPr>
          <a:xfrm>
            <a:off x="1259632" y="954081"/>
            <a:ext cx="700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/>
              <a:t>Simposio SSMIG-TI/ATIMEF del 13 novembre 2025, i nostri sponsor</a:t>
            </a:r>
            <a:endParaRPr lang="it-CH" sz="1800" b="1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70DDCA8-AA37-41C7-BFF2-B58EB656D1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746262"/>
            <a:ext cx="1755411" cy="809613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FAB6EBF-D143-42F4-AA89-5DBB299374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636" y="4511350"/>
            <a:ext cx="1755411" cy="351082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79004208-7831-4F62-9A9A-D64154F2BD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714" y="4374947"/>
            <a:ext cx="1798564" cy="487485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1970EB62-D596-4767-95FB-D069EF716A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028" y="2905137"/>
            <a:ext cx="1779724" cy="788412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06A4D5D-37B3-4C8C-8437-C941B463A5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722" y="1619157"/>
            <a:ext cx="1807747" cy="988810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DB170A00-10B9-45A4-5B5E-A327698832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3999" y="3051270"/>
            <a:ext cx="1909251" cy="665762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2EF6F08F-C499-A325-DBC3-973EBF2A0D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1897" y="1479496"/>
            <a:ext cx="1658256" cy="1170533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5DDA42A-C52A-3E3F-FEAF-E495EDDD63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24582" y="3319262"/>
            <a:ext cx="1694835" cy="219475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0B0A9B6C-16AD-7E75-9354-9DBE6988EB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99195" y="4537526"/>
            <a:ext cx="134733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330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7164288" cy="122413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sz="3200" dirty="0"/>
              <a:t> assemblea generale</a:t>
            </a:r>
            <a:br>
              <a:rPr lang="it-CH" sz="3200" dirty="0"/>
            </a:br>
            <a:r>
              <a:rPr lang="it-CH" sz="1800" dirty="0"/>
              <a:t>BILANCIO - SIRIO</a:t>
            </a:r>
            <a:endParaRPr lang="it-IT" sz="18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0312" y="0"/>
            <a:ext cx="1390008" cy="932769"/>
          </a:xfrm>
          <a:prstGeom prst="rect">
            <a:avLst/>
          </a:prstGeom>
        </p:spPr>
      </p:pic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0556BE1B-70B4-D59E-C825-D59D0DC33A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969225" y="1412776"/>
            <a:ext cx="7074091" cy="5256584"/>
          </a:xfrm>
        </p:spPr>
      </p:pic>
    </p:spTree>
    <p:extLst>
      <p:ext uri="{BB962C8B-B14F-4D97-AF65-F5344CB8AC3E}">
        <p14:creationId xmlns:p14="http://schemas.microsoft.com/office/powerpoint/2010/main" val="1258477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164288" cy="1121409"/>
          </a:xfrm>
        </p:spPr>
        <p:txBody>
          <a:bodyPr/>
          <a:lstStyle/>
          <a:p>
            <a:pPr algn="ctr"/>
            <a:br>
              <a:rPr lang="it-IT" sz="3200" dirty="0"/>
            </a:br>
            <a:r>
              <a:rPr lang="it-IT" sz="3600" dirty="0"/>
              <a:t>SSMIG-TI</a:t>
            </a:r>
            <a:r>
              <a:rPr lang="it-IT" sz="3200" dirty="0"/>
              <a:t> assemblea generale</a:t>
            </a:r>
            <a:br>
              <a:rPr lang="it-CH" sz="3200" dirty="0"/>
            </a:br>
            <a:r>
              <a:rPr lang="it-CH" sz="1800" dirty="0"/>
              <a:t>CONTO ECONOMICO – SIRIO </a:t>
            </a:r>
            <a:endParaRPr lang="it-IT" sz="18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0"/>
            <a:ext cx="1390008" cy="932769"/>
          </a:xfrm>
          <a:prstGeom prst="rect">
            <a:avLst/>
          </a:prstGeom>
        </p:spPr>
      </p:pic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71A1499F-DCB0-D2FF-914E-14887E1C43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97377" y="1196752"/>
            <a:ext cx="7749245" cy="5256584"/>
          </a:xfrm>
        </p:spPr>
      </p:pic>
    </p:spTree>
    <p:extLst>
      <p:ext uri="{BB962C8B-B14F-4D97-AF65-F5344CB8AC3E}">
        <p14:creationId xmlns:p14="http://schemas.microsoft.com/office/powerpoint/2010/main" val="3098538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328" y="116632"/>
            <a:ext cx="1390008" cy="932769"/>
          </a:xfrm>
          <a:prstGeom prst="rect">
            <a:avLst/>
          </a:prstGeom>
        </p:spPr>
      </p:pic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6E6539-83D1-4563-8951-010A793D9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49401"/>
            <a:ext cx="7772400" cy="5046599"/>
          </a:xfrm>
        </p:spPr>
        <p:txBody>
          <a:bodyPr/>
          <a:lstStyle/>
          <a:p>
            <a:pPr algn="l"/>
            <a:endParaRPr lang="it-CH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Dr. </a:t>
            </a:r>
            <a:r>
              <a:rPr lang="it-CH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med</a:t>
            </a:r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Anastas </a:t>
            </a:r>
            <a:r>
              <a:rPr lang="it-CH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KickStudio</a:t>
            </a:r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medico </a:t>
            </a:r>
            <a:r>
              <a:rPr lang="it-CH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SanacareVia</a:t>
            </a:r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F. Pelli 76900 </a:t>
            </a:r>
            <a:r>
              <a:rPr lang="it-CH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LuganoTel</a:t>
            </a:r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091 911 70 50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SSMIG-TI Società Svizzera </a:t>
            </a:r>
            <a:r>
              <a:rPr lang="it-IT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diMedicina</a:t>
            </a:r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interna </a:t>
            </a:r>
            <a:r>
              <a:rPr lang="it-IT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generaleDel</a:t>
            </a:r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Canton Ticino</a:t>
            </a: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6900 Paradiso</a:t>
            </a: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Lugano, 12.11.2025</a:t>
            </a:r>
          </a:p>
          <a:p>
            <a:r>
              <a:rPr lang="it-CH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RAPPORTO DI REVISIONE</a:t>
            </a:r>
            <a:endParaRPr lang="it-CH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PER L’ESERCIZIO DAL 01.10.2024 AL 30.09.2025</a:t>
            </a:r>
            <a:endParaRPr lang="it-IT" sz="1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Cari colleghi,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nella mia qualità di revisore ho verificato i conti allestiti per l’esercizio dal 01.10.2024 al 30.09.2025.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Confermo l’esattezza della situazione contabile documentata dai giustificativi esistenti. Il patrimonio complessivo al 30.09.2025 ammonta a Fr. 54’170.22 depositati presso la banca UBS di Lugano-Paradiso.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 base al risultato della mia verifica raccomando pertanto l’approvazione dei conti per l’anno 202</a:t>
            </a:r>
            <a:r>
              <a:rPr lang="it-IT" sz="1600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/2025 fino al 30.09.2025.</a:t>
            </a: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 fede.</a:t>
            </a: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Il revisore</a:t>
            </a:r>
          </a:p>
          <a:p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Dr. </a:t>
            </a:r>
            <a:r>
              <a:rPr lang="it-CH" sz="16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med</a:t>
            </a:r>
            <a:r>
              <a:rPr lang="it-CH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Anastas Kick</a:t>
            </a:r>
            <a:endParaRPr lang="it-CH" sz="1600" dirty="0"/>
          </a:p>
        </p:txBody>
      </p:sp>
    </p:spTree>
    <p:extLst>
      <p:ext uri="{BB962C8B-B14F-4D97-AF65-F5344CB8AC3E}">
        <p14:creationId xmlns:p14="http://schemas.microsoft.com/office/powerpoint/2010/main" val="2091896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83963"/>
            <a:ext cx="1390008" cy="932769"/>
          </a:xfrm>
          <a:prstGeom prst="rect">
            <a:avLst/>
          </a:prstGeom>
        </p:spPr>
      </p:pic>
      <p:sp>
        <p:nvSpPr>
          <p:cNvPr id="1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54163"/>
            <a:ext cx="9144000" cy="53038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de-CH" altLang="de-DE" sz="20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de-CH" altLang="de-DE" sz="5400" i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de-CH" altLang="de-DE" sz="5400" i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de-CH" altLang="de-DE" sz="5400" i="1" dirty="0"/>
              <a:t>Fine della </a:t>
            </a:r>
            <a:r>
              <a:rPr lang="de-CH" altLang="de-DE" sz="5400" i="1" dirty="0" err="1"/>
              <a:t>presentazione</a:t>
            </a:r>
            <a:endParaRPr lang="de-CH" altLang="de-DE" sz="5400" i="1" dirty="0"/>
          </a:p>
        </p:txBody>
      </p:sp>
    </p:spTree>
    <p:extLst>
      <p:ext uri="{BB962C8B-B14F-4D97-AF65-F5344CB8AC3E}">
        <p14:creationId xmlns:p14="http://schemas.microsoft.com/office/powerpoint/2010/main" val="4025724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39850"/>
            <a:ext cx="7467600" cy="1081038"/>
          </a:xfrm>
        </p:spPr>
        <p:txBody>
          <a:bodyPr/>
          <a:lstStyle/>
          <a:p>
            <a:r>
              <a:rPr lang="it-IT" dirty="0"/>
              <a:t>SSMIG-TI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7315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CH" sz="4400" dirty="0">
                <a:solidFill>
                  <a:srgbClr val="FFFFFF"/>
                </a:solidFill>
              </a:rPr>
              <a:t>VARIE </a:t>
            </a:r>
          </a:p>
          <a:p>
            <a:pPr>
              <a:lnSpc>
                <a:spcPct val="80000"/>
              </a:lnSpc>
            </a:pPr>
            <a:endParaRPr lang="it-CH" sz="44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</a:pPr>
            <a:r>
              <a:rPr lang="it-CH" sz="4400" dirty="0">
                <a:solidFill>
                  <a:srgbClr val="FFFFFF"/>
                </a:solidFill>
              </a:rPr>
              <a:t>EVENTUALI</a:t>
            </a:r>
          </a:p>
          <a:p>
            <a:pPr>
              <a:lnSpc>
                <a:spcPct val="80000"/>
              </a:lnSpc>
            </a:pPr>
            <a:endParaRPr lang="it-CH" sz="44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</a:pPr>
            <a:endParaRPr lang="it-IT" sz="3200" dirty="0"/>
          </a:p>
        </p:txBody>
      </p:sp>
      <p:pic>
        <p:nvPicPr>
          <p:cNvPr id="5" name="Immagine 4" descr="C:\Users\Francesca\Documents\STUDIO FRANCESCA\AMITI\ASSEMBLEA\ANNO 2017\Copia (2) di logomedicidifamigliaticino (002)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7" y="2348881"/>
            <a:ext cx="4810125" cy="93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728" y="305991"/>
            <a:ext cx="1749665" cy="117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28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39850"/>
            <a:ext cx="7467600" cy="1081038"/>
          </a:xfrm>
        </p:spPr>
        <p:txBody>
          <a:bodyPr/>
          <a:lstStyle/>
          <a:p>
            <a:r>
              <a:rPr lang="it-IT" dirty="0"/>
              <a:t>SSMIG-TI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7315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Informazioni generali: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AC (FB): Aggiornamento continuo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RAC (FBO): Aggiornamento continuo – ordinamento della FMH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PAC: Programma di aggiornamento continuo della SGAIM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Siti web di consultazione: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www.amiti-med.ch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www.fmh.ch &gt; </a:t>
            </a:r>
            <a:r>
              <a:rPr lang="it-IT" sz="2000" b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myFMH</a:t>
            </a: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collaborazione con SWIF</a:t>
            </a:r>
          </a:p>
          <a:p>
            <a:pPr>
              <a:lnSpc>
                <a:spcPct val="80000"/>
              </a:lnSpc>
            </a:pPr>
            <a:r>
              <a:rPr lang="it-IT" sz="20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www.sgaim.ch &gt; </a:t>
            </a:r>
            <a:r>
              <a:rPr lang="it-IT" sz="2000" b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Fortbildung</a:t>
            </a:r>
            <a:endParaRPr lang="it-IT" sz="20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it-CH" sz="16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</a:pPr>
            <a:endParaRPr lang="it-IT" sz="3200" dirty="0"/>
          </a:p>
        </p:txBody>
      </p:sp>
      <p:pic>
        <p:nvPicPr>
          <p:cNvPr id="5" name="Immagine 4" descr="C:\Users\Francesca\Documents\STUDIO FRANCESCA\AMITI\ASSEMBLEA\ANNO 2017\Copia (2) di logomedicidifamigliaticino (002)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7" y="2348881"/>
            <a:ext cx="4810125" cy="93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728" y="305991"/>
            <a:ext cx="1749665" cy="117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149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39850"/>
            <a:ext cx="7467600" cy="1081038"/>
          </a:xfrm>
        </p:spPr>
        <p:txBody>
          <a:bodyPr/>
          <a:lstStyle/>
          <a:p>
            <a:r>
              <a:rPr lang="it-IT" dirty="0"/>
              <a:t>SSMIG-TI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7315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CH" sz="4400" dirty="0">
                <a:solidFill>
                  <a:srgbClr val="FFFFFF"/>
                </a:solidFill>
              </a:rPr>
              <a:t>RINGRAZIAMO TUTTI</a:t>
            </a:r>
          </a:p>
          <a:p>
            <a:pPr>
              <a:lnSpc>
                <a:spcPct val="80000"/>
              </a:lnSpc>
            </a:pPr>
            <a:r>
              <a:rPr lang="it-CH" sz="4400" dirty="0">
                <a:solidFill>
                  <a:srgbClr val="FFFFFF"/>
                </a:solidFill>
              </a:rPr>
              <a:t>PER LA PARTECIPAZIONE</a:t>
            </a:r>
          </a:p>
          <a:p>
            <a:pPr>
              <a:lnSpc>
                <a:spcPct val="80000"/>
              </a:lnSpc>
            </a:pPr>
            <a:endParaRPr lang="it-IT" sz="3200" dirty="0"/>
          </a:p>
        </p:txBody>
      </p:sp>
      <p:pic>
        <p:nvPicPr>
          <p:cNvPr id="5" name="Immagine 4" descr="C:\Users\Francesca\Documents\STUDIO FRANCESCA\AMITI\ASSEMBLEA\ANNO 2017\Copia (2) di logomedicidifamigliaticino (002)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7" y="2348881"/>
            <a:ext cx="4810125" cy="93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728" y="305991"/>
            <a:ext cx="1749665" cy="117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2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39850"/>
            <a:ext cx="7467600" cy="1081038"/>
          </a:xfrm>
        </p:spPr>
        <p:txBody>
          <a:bodyPr/>
          <a:lstStyle/>
          <a:p>
            <a:r>
              <a:rPr lang="it-IT" dirty="0"/>
              <a:t>SSMIG-TI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7315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CH" sz="4400" dirty="0">
                <a:solidFill>
                  <a:srgbClr val="FFFFFF"/>
                </a:solidFill>
              </a:rPr>
              <a:t>SAVE THE DATE</a:t>
            </a:r>
          </a:p>
          <a:p>
            <a:pPr>
              <a:lnSpc>
                <a:spcPct val="80000"/>
              </a:lnSpc>
            </a:pPr>
            <a:endParaRPr lang="it-IT" sz="3200" dirty="0"/>
          </a:p>
          <a:p>
            <a:pPr>
              <a:lnSpc>
                <a:spcPct val="80000"/>
              </a:lnSpc>
            </a:pPr>
            <a:endParaRPr lang="it-IT" sz="3200" dirty="0"/>
          </a:p>
          <a:p>
            <a:pPr>
              <a:lnSpc>
                <a:spcPct val="80000"/>
              </a:lnSpc>
            </a:pPr>
            <a:r>
              <a:rPr lang="it-IT">
                <a:solidFill>
                  <a:schemeClr val="tx1">
                    <a:lumMod val="60000"/>
                    <a:lumOff val="40000"/>
                  </a:schemeClr>
                </a:solidFill>
              </a:rPr>
              <a:t>MERCOLEDI 12 NOVEMBRE 2026</a:t>
            </a:r>
            <a:endParaRPr lang="it-IT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magine 4" descr="C:\Users\Francesca\Documents\STUDIO FRANCESCA\AMITI\ASSEMBLEA\ANNO 2017\Copia (2) di logomedicidifamigliaticino (002)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7" y="2348881"/>
            <a:ext cx="4810125" cy="93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728" y="305991"/>
            <a:ext cx="1749665" cy="117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6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2" cstate="print">
            <a:lum bright="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4427984" y="-171400"/>
            <a:ext cx="47160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de-CH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51520" y="188640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CH" sz="4000" b="1" i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Ci vediamo per la cena!</a:t>
            </a:r>
          </a:p>
          <a:p>
            <a:pPr algn="ctr"/>
            <a:r>
              <a:rPr lang="it-CH" sz="4000" b="1" i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Hotel Victoria</a:t>
            </a:r>
          </a:p>
          <a:p>
            <a:pPr algn="ctr"/>
            <a:r>
              <a:rPr lang="it-CH" sz="4000" b="1" i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Via </a:t>
            </a:r>
            <a:r>
              <a:rPr lang="it-CH" sz="4000" b="1" i="1" dirty="0" err="1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General</a:t>
            </a:r>
            <a:r>
              <a:rPr lang="it-CH" sz="4000" b="1" i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 </a:t>
            </a:r>
            <a:r>
              <a:rPr lang="it-CH" sz="4000" b="1" i="1" dirty="0" err="1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Guisan</a:t>
            </a:r>
            <a:r>
              <a:rPr lang="it-CH" sz="4000" b="1" i="1" dirty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  3 - Paradiso</a:t>
            </a:r>
            <a:endParaRPr lang="de-CH" sz="4000" b="1" i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364088" y="4082881"/>
            <a:ext cx="3312368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CH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Dante e Beatrice contemplano l`empireo </a:t>
            </a:r>
          </a:p>
          <a:p>
            <a:r>
              <a:rPr lang="it-CH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(canto XXXI)</a:t>
            </a:r>
          </a:p>
        </p:txBody>
      </p:sp>
      <p:pic>
        <p:nvPicPr>
          <p:cNvPr id="237570" name="Picture 2" descr="http://upload.wikimedia.org/wikipedia/commons/thumb/3/3c/Paradiso_switzerland.jpg/260px-Paradiso_switzerla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76604" y="-387424"/>
            <a:ext cx="10020604" cy="7515456"/>
          </a:xfrm>
          <a:prstGeom prst="rect">
            <a:avLst/>
          </a:prstGeom>
          <a:noFill/>
        </p:spPr>
      </p:pic>
      <p:sp>
        <p:nvSpPr>
          <p:cNvPr id="7" name="Rettangolo 6"/>
          <p:cNvSpPr/>
          <p:nvPr/>
        </p:nvSpPr>
        <p:spPr>
          <a:xfrm>
            <a:off x="313378" y="2967335"/>
            <a:ext cx="8517268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Ci incontriamo a aperitivo</a:t>
            </a:r>
          </a:p>
          <a:p>
            <a:pPr algn="ctr"/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 </a:t>
            </a:r>
            <a:r>
              <a:rPr lang="it-IT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cena presso</a:t>
            </a:r>
          </a:p>
          <a:p>
            <a:pPr algn="ctr"/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Il ristorante “Le Terrazze”</a:t>
            </a:r>
          </a:p>
          <a:p>
            <a:pPr algn="ctr"/>
            <a:r>
              <a:rPr lang="it-IT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Hotel Victoria</a:t>
            </a:r>
          </a:p>
          <a:p>
            <a:pPr algn="ctr"/>
            <a:r>
              <a:rPr lang="it-I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Via </a:t>
            </a:r>
            <a:r>
              <a:rPr lang="it-IT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General</a:t>
            </a:r>
            <a:r>
              <a:rPr lang="it-I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it-IT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Guisan</a:t>
            </a:r>
            <a:r>
              <a:rPr lang="it-I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3 – 6900 Paradiso</a:t>
            </a:r>
            <a:endParaRPr lang="it-IT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943D678D-A66E-E452-B243-A15D4854E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549496"/>
              </p:ext>
            </p:extLst>
          </p:nvPr>
        </p:nvGraphicFramePr>
        <p:xfrm>
          <a:off x="1524001" y="1397000"/>
          <a:ext cx="6096000" cy="40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415853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309911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52371188"/>
                    </a:ext>
                  </a:extLst>
                </a:gridCol>
              </a:tblGrid>
              <a:tr h="1303020"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756538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159339"/>
                  </a:ext>
                </a:extLst>
              </a:tr>
              <a:tr h="1303020"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CH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52622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5B9833-9FD0-36F9-51A5-67F10096E7C7}"/>
              </a:ext>
            </a:extLst>
          </p:cNvPr>
          <p:cNvSpPr txBox="1"/>
          <p:nvPr/>
        </p:nvSpPr>
        <p:spPr>
          <a:xfrm>
            <a:off x="1043608" y="975379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dirty="0"/>
              <a:t>Simposio SSMIG-TI/ATIMEF del 13 novembre 2025, i nostri sponsor</a:t>
            </a:r>
            <a:endParaRPr lang="it-CH" sz="1800" b="1" dirty="0"/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473B98D6-661B-4D9B-8019-B7E2625FA1C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13940"/>
            <a:ext cx="1296144" cy="926276"/>
          </a:xfrm>
          <a:prstGeom prst="rect">
            <a:avLst/>
          </a:prstGeom>
          <a:noFill/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20ED3D83-E3F5-4F90-A0C8-3BA3F58B84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125" y="1700808"/>
            <a:ext cx="1801368" cy="603504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3AF87A81-EF3A-4338-B596-F10E62AF68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951" y="1721859"/>
            <a:ext cx="1872838" cy="603504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D701E212-2FD8-40EE-B88C-832BB0A1BD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826679"/>
            <a:ext cx="1440160" cy="1018239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F0D3CF7F-09EE-4147-7A3F-E8DA479CCF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6913" y="1661034"/>
            <a:ext cx="1189271" cy="845184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627F5B6-5C6F-3F93-31D0-CBE5E668C6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6617" y="3066391"/>
            <a:ext cx="1324987" cy="57863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E0B801D9-ACAF-AE80-DEF3-CC2996F11D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55706" y="4136623"/>
            <a:ext cx="1169715" cy="116458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3B0E2265-7E57-7230-D4DB-2AA033DA0F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24128" y="4509120"/>
            <a:ext cx="1729464" cy="317301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5C1B7EF5-C60B-5E96-DE18-1304B439529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8736" y="4451813"/>
            <a:ext cx="1594757" cy="43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78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339850"/>
            <a:ext cx="7467600" cy="1081038"/>
          </a:xfrm>
        </p:spPr>
        <p:txBody>
          <a:bodyPr/>
          <a:lstStyle/>
          <a:p>
            <a:r>
              <a:rPr lang="it-IT" dirty="0"/>
              <a:t>SSMIG-TI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7315200" cy="3200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4400" dirty="0">
                <a:solidFill>
                  <a:srgbClr val="FFFFFF"/>
                </a:solidFill>
              </a:rPr>
              <a:t>Assemblea generale ordinaria</a:t>
            </a:r>
          </a:p>
          <a:p>
            <a:pPr>
              <a:lnSpc>
                <a:spcPct val="80000"/>
              </a:lnSpc>
            </a:pPr>
            <a:r>
              <a:rPr lang="de-CH" sz="3200" dirty="0">
                <a:solidFill>
                  <a:srgbClr val="FFFFFF"/>
                </a:solidFill>
              </a:rPr>
              <a:t>13 NOVEMBRE 205</a:t>
            </a:r>
          </a:p>
          <a:p>
            <a:pPr>
              <a:lnSpc>
                <a:spcPct val="80000"/>
              </a:lnSpc>
            </a:pPr>
            <a:r>
              <a:rPr lang="it-CH" sz="3200" dirty="0"/>
              <a:t>Sala Conferenze-H. Principe Leopoldo</a:t>
            </a:r>
            <a:endParaRPr lang="it-IT" sz="3200" dirty="0"/>
          </a:p>
          <a:p>
            <a:pPr>
              <a:lnSpc>
                <a:spcPct val="80000"/>
              </a:lnSpc>
            </a:pPr>
            <a:r>
              <a:rPr lang="it-IT" sz="3200" dirty="0"/>
              <a:t>6900 Lugano</a:t>
            </a:r>
          </a:p>
        </p:txBody>
      </p:sp>
      <p:pic>
        <p:nvPicPr>
          <p:cNvPr id="5" name="Immagine 4" descr="C:\Users\Francesca\Documents\STUDIO FRANCESCA\AMITI\ASSEMBLEA\ANNO 2017\Copia (2) di logomedicidifamigliaticino (002)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7" y="2348881"/>
            <a:ext cx="4810125" cy="935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728" y="305991"/>
            <a:ext cx="1749665" cy="117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908720"/>
          </a:xfrm>
        </p:spPr>
        <p:txBody>
          <a:bodyPr/>
          <a:lstStyle/>
          <a:p>
            <a:pPr algn="ctr"/>
            <a:r>
              <a:rPr lang="it-IT" sz="3200" dirty="0"/>
              <a:t>ASSEMBLEA GENERALE TRATTANDE</a:t>
            </a:r>
            <a:endParaRPr lang="it-IT" sz="28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r>
              <a:rPr lang="it-IT" sz="2800" dirty="0"/>
              <a:t>			</a:t>
            </a:r>
            <a:endParaRPr lang="it-IT" sz="2400" dirty="0"/>
          </a:p>
          <a:p>
            <a:pPr marL="342900" lvl="7" indent="-342900">
              <a:buClr>
                <a:schemeClr val="accent1"/>
              </a:buClr>
              <a:buSzPct val="80000"/>
            </a:pPr>
            <a:r>
              <a:rPr lang="it-IT" sz="2800" dirty="0"/>
              <a:t>  		SALUTO DEL PRESIDENTE OMCT</a:t>
            </a:r>
          </a:p>
          <a:p>
            <a:pPr marL="0" lvl="7" indent="0">
              <a:buClr>
                <a:schemeClr val="accent1"/>
              </a:buClr>
              <a:buSzPct val="80000"/>
              <a:buNone/>
            </a:pPr>
            <a:r>
              <a:rPr lang="it-IT" sz="2800" dirty="0"/>
              <a:t>			DR.MED. FRANCO DENTI</a:t>
            </a:r>
          </a:p>
          <a:p>
            <a:pPr marL="0" lvl="7" indent="0">
              <a:buClr>
                <a:schemeClr val="accent1"/>
              </a:buClr>
              <a:buSzPct val="80000"/>
              <a:buNone/>
            </a:pPr>
            <a:endParaRPr lang="it-IT" sz="2800" dirty="0"/>
          </a:p>
          <a:p>
            <a:pPr marL="342900" lvl="7" indent="-342900">
              <a:buClr>
                <a:schemeClr val="accent1"/>
              </a:buClr>
              <a:buSzPct val="80000"/>
            </a:pPr>
            <a:r>
              <a:rPr lang="it-IT" sz="2800" dirty="0"/>
              <a:t>		RELAZIONE DEL PRESIDENTE</a:t>
            </a:r>
          </a:p>
          <a:p>
            <a:pPr marL="342900" lvl="7" indent="-342900">
              <a:buClr>
                <a:schemeClr val="accent1"/>
              </a:buClr>
              <a:buSzPct val="80000"/>
            </a:pPr>
            <a:endParaRPr lang="it-IT" sz="2800" dirty="0"/>
          </a:p>
          <a:p>
            <a:pPr marL="0" lvl="7" indent="0">
              <a:buClr>
                <a:schemeClr val="accent1"/>
              </a:buClr>
              <a:buSzPct val="80000"/>
              <a:buNone/>
            </a:pPr>
            <a:endParaRPr lang="it-IT" sz="2800" dirty="0"/>
          </a:p>
          <a:p>
            <a:pPr marL="0" lvl="7" indent="0">
              <a:buClr>
                <a:schemeClr val="accent1"/>
              </a:buClr>
              <a:buSzPct val="80000"/>
              <a:buNone/>
            </a:pPr>
            <a:endParaRPr lang="it-IT" sz="2800" dirty="0"/>
          </a:p>
          <a:p>
            <a:pPr marL="342900" lvl="7" indent="-342900">
              <a:buClr>
                <a:schemeClr val="accent1"/>
              </a:buClr>
              <a:buSzPct val="80000"/>
            </a:pPr>
            <a:endParaRPr lang="it-IT" sz="2800" dirty="0"/>
          </a:p>
          <a:p>
            <a:pPr marL="0" lvl="7" indent="0">
              <a:buClr>
                <a:schemeClr val="accent1"/>
              </a:buClr>
              <a:buSzPct val="80000"/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2800" dirty="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</a:t>
            </a:r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320" y="188640"/>
            <a:ext cx="1383912" cy="932769"/>
          </a:xfrm>
          <a:prstGeom prst="rect">
            <a:avLst/>
          </a:prstGeom>
        </p:spPr>
      </p:pic>
      <p:pic>
        <p:nvPicPr>
          <p:cNvPr id="6" name="Immagine 5" descr="C:\Users\Francesca\Documents\STUDIO FRANCESCA\AMITI\ASSEMBLEA\ANNO 2017\Copia (2) di logomedicidifamigliaticino (002)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42790"/>
            <a:ext cx="3419872" cy="7740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pPr algn="ctr">
              <a:buNone/>
            </a:pPr>
            <a:r>
              <a:rPr lang="de-CH" sz="2400" dirty="0"/>
              <a:t>MEMBRI DI COMITATO</a:t>
            </a:r>
          </a:p>
          <a:p>
            <a:pPr>
              <a:buNone/>
            </a:pPr>
            <a:r>
              <a:rPr lang="de-CH" sz="2400" b="1" dirty="0"/>
              <a:t>	PRESIDENTE</a:t>
            </a:r>
            <a:r>
              <a:rPr lang="de-CH" sz="2400" dirty="0"/>
              <a:t>			</a:t>
            </a:r>
            <a:r>
              <a:rPr lang="de-CH" sz="2400" dirty="0" err="1"/>
              <a:t>Dr.med</a:t>
            </a:r>
            <a:r>
              <a:rPr lang="de-CH" sz="2400" dirty="0"/>
              <a:t> Francesca Mainieri</a:t>
            </a:r>
          </a:p>
          <a:p>
            <a:pPr>
              <a:buNone/>
            </a:pPr>
            <a:r>
              <a:rPr lang="de-CH" sz="2400" b="1" dirty="0"/>
              <a:t>	VICEPRESIDENTE 		</a:t>
            </a:r>
            <a:r>
              <a:rPr lang="de-CH" sz="2400" dirty="0" err="1"/>
              <a:t>Prof.Dr.med</a:t>
            </a:r>
            <a:r>
              <a:rPr lang="de-CH" sz="2400" dirty="0"/>
              <a:t> Marco Pons</a:t>
            </a:r>
          </a:p>
          <a:p>
            <a:pPr>
              <a:buNone/>
            </a:pPr>
            <a:r>
              <a:rPr lang="de-CH" sz="2400" b="1" dirty="0"/>
              <a:t>	CASSIERE</a:t>
            </a:r>
            <a:r>
              <a:rPr lang="de-CH" sz="2400" dirty="0"/>
              <a:t>			Signora Demetra Colombo</a:t>
            </a:r>
          </a:p>
          <a:p>
            <a:pPr>
              <a:buNone/>
            </a:pPr>
            <a:r>
              <a:rPr lang="de-CH" sz="2400" b="1" dirty="0"/>
              <a:t>	SEGRETARIO</a:t>
            </a:r>
            <a:r>
              <a:rPr lang="de-CH" sz="2400" dirty="0"/>
              <a:t>  			</a:t>
            </a:r>
            <a:r>
              <a:rPr lang="de-CH" sz="2400" dirty="0" err="1"/>
              <a:t>Dr.med</a:t>
            </a:r>
            <a:r>
              <a:rPr lang="de-CH" sz="2400" dirty="0"/>
              <a:t> M. F. Ramsauer</a:t>
            </a:r>
          </a:p>
          <a:p>
            <a:pPr>
              <a:buNone/>
            </a:pPr>
            <a:r>
              <a:rPr lang="de-CH" sz="2400" b="1" dirty="0"/>
              <a:t>	MEMBRO DI COMITATO</a:t>
            </a:r>
            <a:r>
              <a:rPr lang="de-CH" sz="2400" dirty="0"/>
              <a:t>   	Dr.med. </a:t>
            </a:r>
            <a:r>
              <a:rPr lang="de-CH" sz="2400" dirty="0" err="1"/>
              <a:t>Loriana</a:t>
            </a:r>
            <a:r>
              <a:rPr lang="de-CH" sz="2400" dirty="0"/>
              <a:t> Bihl</a:t>
            </a:r>
          </a:p>
          <a:p>
            <a:pPr>
              <a:buNone/>
            </a:pPr>
            <a:r>
              <a:rPr lang="de-CH" sz="2400" b="1" dirty="0"/>
              <a:t>	MEMBRO DI COMITATO</a:t>
            </a:r>
            <a:r>
              <a:rPr lang="de-CH" sz="2400" dirty="0"/>
              <a:t>   	Dr.med. Christian </a:t>
            </a:r>
            <a:r>
              <a:rPr lang="de-CH" sz="2400" dirty="0" err="1"/>
              <a:t>Garzoni</a:t>
            </a:r>
            <a:endParaRPr lang="de-CH" sz="2400" dirty="0"/>
          </a:p>
          <a:p>
            <a:pPr>
              <a:buNone/>
            </a:pPr>
            <a:r>
              <a:rPr lang="de-CH" sz="2400" b="1" dirty="0"/>
              <a:t>	MEMBRO DI COMITATO</a:t>
            </a:r>
            <a:r>
              <a:rPr lang="de-CH" sz="2400" dirty="0"/>
              <a:t>   	Dr.med. Andrea Farruggia</a:t>
            </a:r>
          </a:p>
          <a:p>
            <a:pPr>
              <a:buNone/>
            </a:pPr>
            <a:r>
              <a:rPr lang="de-CH" sz="2400" b="1" dirty="0"/>
              <a:t>	MEMBRO DI COMITATO</a:t>
            </a:r>
            <a:r>
              <a:rPr lang="de-CH" sz="2400" dirty="0"/>
              <a:t>   	Dr.med. Manuela </a:t>
            </a:r>
            <a:r>
              <a:rPr lang="de-CH" sz="2400" dirty="0" err="1"/>
              <a:t>Balmelli</a:t>
            </a:r>
            <a:endParaRPr lang="de-CH" sz="2400" dirty="0"/>
          </a:p>
          <a:p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620688"/>
            <a:ext cx="1390008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76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r>
              <a:rPr lang="it-IT" sz="400" dirty="0"/>
              <a:t>	</a:t>
            </a:r>
          </a:p>
          <a:p>
            <a:pPr marL="0" indent="0">
              <a:buNone/>
            </a:pPr>
            <a:endParaRPr lang="it-IT" sz="2800" dirty="0"/>
          </a:p>
          <a:p>
            <a:r>
              <a:rPr lang="it-IT" sz="2400" dirty="0"/>
              <a:t> 		Relazione del cassiere </a:t>
            </a:r>
            <a:r>
              <a:rPr lang="it-IT" sz="2000" dirty="0"/>
              <a:t>Demetra Colombo</a:t>
            </a:r>
          </a:p>
          <a:p>
            <a:pPr marL="0" indent="0">
              <a:buNone/>
            </a:pPr>
            <a:endParaRPr lang="it-IT" sz="2000" dirty="0"/>
          </a:p>
          <a:p>
            <a:r>
              <a:rPr lang="it-IT" sz="2000" dirty="0"/>
              <a:t>                   PRESENTAZIONE NUOVI MEMBRI</a:t>
            </a:r>
          </a:p>
          <a:p>
            <a:pPr marL="0" indent="0">
              <a:buNone/>
            </a:pPr>
            <a:endParaRPr lang="it-CH" sz="2000" dirty="0"/>
          </a:p>
          <a:p>
            <a:r>
              <a:rPr lang="it-IT" sz="2400" dirty="0"/>
              <a:t>		Discussione </a:t>
            </a:r>
          </a:p>
          <a:p>
            <a:pPr>
              <a:buNone/>
            </a:pPr>
            <a:r>
              <a:rPr lang="it-IT" sz="2400" dirty="0"/>
              <a:t>			Varie ed eventuali</a:t>
            </a:r>
          </a:p>
          <a:p>
            <a:pPr>
              <a:buNone/>
            </a:pPr>
            <a:endParaRPr lang="it-CH" sz="2400" dirty="0"/>
          </a:p>
          <a:p>
            <a:pPr marL="0" indent="0">
              <a:buNone/>
            </a:pPr>
            <a:r>
              <a:rPr lang="it-IT" sz="2400" dirty="0"/>
              <a:t>	</a:t>
            </a:r>
            <a:r>
              <a:rPr lang="it-IT" sz="2400" b="1" dirty="0"/>
              <a:t> Termine dell’ assemblea</a:t>
            </a:r>
            <a:endParaRPr lang="it-CH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/>
              <a:t>	</a:t>
            </a:r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620688"/>
            <a:ext cx="1390008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590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pPr algn="ctr">
              <a:buNone/>
            </a:pPr>
            <a:r>
              <a:rPr lang="de-CH" sz="2400" dirty="0"/>
              <a:t>PRESENTAZIONE NUOVI MEMBRI</a:t>
            </a:r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r>
              <a:rPr lang="de-CH" sz="2400" dirty="0"/>
              <a:t>Dr.med. Andrea </a:t>
            </a:r>
            <a:r>
              <a:rPr lang="de-CH" sz="2400" dirty="0" err="1"/>
              <a:t>Ferruggia</a:t>
            </a:r>
            <a:endParaRPr lang="de-CH" sz="2400" dirty="0"/>
          </a:p>
          <a:p>
            <a:pPr algn="ctr">
              <a:buNone/>
            </a:pPr>
            <a:r>
              <a:rPr lang="de-CH" sz="2400" dirty="0"/>
              <a:t>Dr. </a:t>
            </a:r>
            <a:r>
              <a:rPr lang="de-CH" sz="2400" dirty="0" err="1"/>
              <a:t>med</a:t>
            </a:r>
            <a:r>
              <a:rPr lang="de-CH" sz="2400" dirty="0"/>
              <a:t> Luca Sanna</a:t>
            </a:r>
          </a:p>
          <a:p>
            <a:pPr algn="ctr">
              <a:buNone/>
            </a:pPr>
            <a:r>
              <a:rPr lang="de-CH" sz="2400" dirty="0"/>
              <a:t>Dr.med. </a:t>
            </a:r>
            <a:r>
              <a:rPr lang="de-CH" sz="2400" dirty="0" err="1"/>
              <a:t>Volha</a:t>
            </a:r>
            <a:r>
              <a:rPr lang="de-CH" sz="2400" dirty="0"/>
              <a:t> </a:t>
            </a:r>
            <a:r>
              <a:rPr lang="de-CH" sz="2400" dirty="0" err="1"/>
              <a:t>Zhuk</a:t>
            </a: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marL="0" indent="0">
              <a:buNone/>
            </a:pPr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620688"/>
            <a:ext cx="1390008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6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pPr marL="0" indent="0" algn="ctr">
              <a:buNone/>
            </a:pPr>
            <a:r>
              <a:rPr lang="de-CH" altLang="it-CH" sz="3600" dirty="0"/>
              <a:t>RELAZIONE DEL CASSIERE E DEL REVISORE DEI CONTI</a:t>
            </a:r>
          </a:p>
          <a:p>
            <a:endParaRPr lang="de-CH" altLang="it-CH" sz="2400" dirty="0"/>
          </a:p>
          <a:p>
            <a:r>
              <a:rPr lang="de-CH" altLang="it-CH" sz="2400" dirty="0"/>
              <a:t>SIGNORA DEMETRA COLOMBO</a:t>
            </a:r>
          </a:p>
          <a:p>
            <a:endParaRPr lang="de-CH" altLang="it-CH" sz="2400" dirty="0"/>
          </a:p>
          <a:p>
            <a:r>
              <a:rPr lang="de-CH" altLang="it-CH" sz="2400" dirty="0"/>
              <a:t>DR.MED. ANASTAS KICK</a:t>
            </a:r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marL="0" indent="0">
              <a:buNone/>
            </a:pPr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620688"/>
            <a:ext cx="1390008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90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412776"/>
          </a:xfrm>
        </p:spPr>
        <p:txBody>
          <a:bodyPr/>
          <a:lstStyle/>
          <a:p>
            <a:pPr algn="ctr"/>
            <a:r>
              <a:rPr lang="it-IT" sz="3600" dirty="0"/>
              <a:t>SSMIG-TI</a:t>
            </a:r>
            <a:r>
              <a:rPr lang="it-IT" dirty="0"/>
              <a:t> </a:t>
            </a:r>
            <a:r>
              <a:rPr lang="it-IT" sz="3200" dirty="0"/>
              <a:t>assemblea generale</a:t>
            </a:r>
            <a:br>
              <a:rPr lang="it-CH" sz="3200" dirty="0"/>
            </a:br>
            <a:endParaRPr lang="it-IT" sz="3200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2204864"/>
            <a:ext cx="9144000" cy="4653136"/>
          </a:xfrm>
        </p:spPr>
        <p:txBody>
          <a:bodyPr/>
          <a:lstStyle/>
          <a:p>
            <a:pPr algn="ctr">
              <a:buNone/>
            </a:pPr>
            <a:endParaRPr lang="de-CH" sz="2400" dirty="0"/>
          </a:p>
          <a:p>
            <a:pPr algn="just">
              <a:buNone/>
            </a:pPr>
            <a:r>
              <a:rPr lang="de-CH" dirty="0"/>
              <a:t>APPROVAZIONE VERBALE ANNO 2024 </a:t>
            </a:r>
          </a:p>
          <a:p>
            <a:pPr algn="just">
              <a:buNone/>
            </a:pPr>
            <a:endParaRPr lang="de-CH" dirty="0"/>
          </a:p>
          <a:p>
            <a:pPr algn="just">
              <a:buNone/>
            </a:pPr>
            <a:r>
              <a:rPr lang="de-CH" dirty="0"/>
              <a:t>(REDATTO DA DR.MED: FABRIZIO RAMSAUER)</a:t>
            </a:r>
          </a:p>
          <a:p>
            <a:pPr algn="ctr">
              <a:buNone/>
            </a:pPr>
            <a:endParaRPr lang="de-CH" dirty="0"/>
          </a:p>
          <a:p>
            <a:pPr algn="ctr">
              <a:buNone/>
            </a:pPr>
            <a:endParaRPr lang="de-CH" sz="2400" dirty="0"/>
          </a:p>
          <a:p>
            <a:pPr algn="ctr">
              <a:buNone/>
            </a:pPr>
            <a:endParaRPr lang="de-CH" sz="2400" dirty="0"/>
          </a:p>
          <a:p>
            <a:pPr marL="0" indent="0">
              <a:buNone/>
            </a:pPr>
            <a:endParaRPr lang="it-IT" sz="24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288" y="620688"/>
            <a:ext cx="1390008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946357"/>
      </p:ext>
    </p:extLst>
  </p:cSld>
  <p:clrMapOvr>
    <a:masterClrMapping/>
  </p:clrMapOvr>
</p:sld>
</file>

<file path=ppt/theme/theme1.xml><?xml version="1.0" encoding="utf-8"?>
<a:theme xmlns:a="http://schemas.openxmlformats.org/drawingml/2006/main" name="Vortice">
  <a:themeElements>
    <a:clrScheme name="Vortice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Vort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ortice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ice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ice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547</Words>
  <Application>Microsoft Office PowerPoint</Application>
  <PresentationFormat>Presentazione su schermo (4:3)</PresentationFormat>
  <Paragraphs>174</Paragraphs>
  <Slides>18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Arial Unicode MS</vt:lpstr>
      <vt:lpstr>Tahoma</vt:lpstr>
      <vt:lpstr>Times New Roman</vt:lpstr>
      <vt:lpstr>Wingdings</vt:lpstr>
      <vt:lpstr>Vortice</vt:lpstr>
      <vt:lpstr>Presentazione standard di PowerPoint</vt:lpstr>
      <vt:lpstr>Presentazione standard di PowerPoint</vt:lpstr>
      <vt:lpstr>SSMIG-TI  </vt:lpstr>
      <vt:lpstr>ASSEMBLEA GENERALE TRATTANDE</vt:lpstr>
      <vt:lpstr>SSMIG-TI assemblea generale </vt:lpstr>
      <vt:lpstr>SSMIG-TI assemblea generale </vt:lpstr>
      <vt:lpstr>SSMIG-TI assemblea generale </vt:lpstr>
      <vt:lpstr>SSMIG-TI assemblea generale </vt:lpstr>
      <vt:lpstr>SSMIG-TI assemblea generale </vt:lpstr>
      <vt:lpstr>SSMIG-TI assemblea generale BILANCIO - SIRIO</vt:lpstr>
      <vt:lpstr> SSMIG-TI assemblea generale CONTO ECONOMICO – SIRIO </vt:lpstr>
      <vt:lpstr>Presentazione standard di PowerPoint</vt:lpstr>
      <vt:lpstr>SSMIG-TI assemblea generale </vt:lpstr>
      <vt:lpstr>SSMIG-TI  </vt:lpstr>
      <vt:lpstr>SSMIG-TI  </vt:lpstr>
      <vt:lpstr>SSMIG-TI  </vt:lpstr>
      <vt:lpstr>SSMIG-TI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AMITI 2000</dc:title>
  <dc:creator>Franco Muggli</dc:creator>
  <cp:lastModifiedBy>Demetra Colombo</cp:lastModifiedBy>
  <cp:revision>412</cp:revision>
  <cp:lastPrinted>2021-11-09T22:44:59Z</cp:lastPrinted>
  <dcterms:created xsi:type="dcterms:W3CDTF">2000-09-18T20:16:27Z</dcterms:created>
  <dcterms:modified xsi:type="dcterms:W3CDTF">2025-11-12T14:11:18Z</dcterms:modified>
</cp:coreProperties>
</file>